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3" r:id="rId1"/>
  </p:sldMasterIdLst>
  <p:notesMasterIdLst>
    <p:notesMasterId r:id="rId20"/>
  </p:notesMasterIdLst>
  <p:sldIdLst>
    <p:sldId id="256" r:id="rId2"/>
    <p:sldId id="257" r:id="rId3"/>
    <p:sldId id="303" r:id="rId4"/>
    <p:sldId id="308" r:id="rId5"/>
    <p:sldId id="315" r:id="rId6"/>
    <p:sldId id="318" r:id="rId7"/>
    <p:sldId id="325" r:id="rId8"/>
    <p:sldId id="326" r:id="rId9"/>
    <p:sldId id="322" r:id="rId10"/>
    <p:sldId id="328" r:id="rId11"/>
    <p:sldId id="337" r:id="rId12"/>
    <p:sldId id="338" r:id="rId13"/>
    <p:sldId id="323" r:id="rId14"/>
    <p:sldId id="335" r:id="rId15"/>
    <p:sldId id="329" r:id="rId16"/>
    <p:sldId id="333" r:id="rId17"/>
    <p:sldId id="331" r:id="rId18"/>
    <p:sldId id="33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Glance" initials="DG" lastIdx="1" clrIdx="0">
    <p:extLst>
      <p:ext uri="{19B8F6BF-5375-455C-9EA6-DF929625EA0E}">
        <p15:presenceInfo xmlns:p15="http://schemas.microsoft.com/office/powerpoint/2012/main" userId="S::00048920@uwa.edu.au::78f19221-0802-4a87-b561-ec50043bdac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837"/>
    <p:restoredTop sz="96327"/>
  </p:normalViewPr>
  <p:slideViewPr>
    <p:cSldViewPr snapToGrid="0" snapToObjects="1">
      <p:cViewPr>
        <p:scale>
          <a:sx n="111" d="100"/>
          <a:sy n="111" d="100"/>
        </p:scale>
        <p:origin x="19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McKnight" userId="d5c7fb24-67df-49c0-a0e8-7fe946ae099c" providerId="ADAL" clId="{3BEEA32A-F3A5-416B-B9DA-2B09A47737FE}"/>
    <pc:docChg chg="delSld">
      <pc:chgData name="Robert McKnight" userId="d5c7fb24-67df-49c0-a0e8-7fe946ae099c" providerId="ADAL" clId="{3BEEA32A-F3A5-416B-B9DA-2B09A47737FE}" dt="2023-02-28T23:57:12.411" v="0" actId="2696"/>
      <pc:docMkLst>
        <pc:docMk/>
      </pc:docMkLst>
      <pc:sldChg chg="del">
        <pc:chgData name="Robert McKnight" userId="d5c7fb24-67df-49c0-a0e8-7fe946ae099c" providerId="ADAL" clId="{3BEEA32A-F3A5-416B-B9DA-2B09A47737FE}" dt="2023-02-28T23:57:12.411" v="0" actId="2696"/>
        <pc:sldMkLst>
          <pc:docMk/>
          <pc:sldMk cId="2052512048" sldId="327"/>
        </pc:sldMkLst>
      </pc:sldChg>
    </pc:docChg>
  </pc:docChgLst>
  <pc:docChgLst>
    <pc:chgData name="Robert McKnight" userId="d5c7fb24-67df-49c0-a0e8-7fe946ae099c" providerId="ADAL" clId="{4EF9CDCD-DE07-4F3B-A44F-974505FFB6A9}"/>
    <pc:docChg chg="modSld">
      <pc:chgData name="Robert McKnight" userId="d5c7fb24-67df-49c0-a0e8-7fe946ae099c" providerId="ADAL" clId="{4EF9CDCD-DE07-4F3B-A44F-974505FFB6A9}" dt="2024-10-28T01:03:03.778" v="55" actId="20577"/>
      <pc:docMkLst>
        <pc:docMk/>
      </pc:docMkLst>
      <pc:sldChg chg="modSp">
        <pc:chgData name="Robert McKnight" userId="d5c7fb24-67df-49c0-a0e8-7fe946ae099c" providerId="ADAL" clId="{4EF9CDCD-DE07-4F3B-A44F-974505FFB6A9}" dt="2024-10-28T01:02:49.149" v="54" actId="20577"/>
        <pc:sldMkLst>
          <pc:docMk/>
          <pc:sldMk cId="3530010058" sldId="303"/>
        </pc:sldMkLst>
        <pc:graphicFrameChg chg="mod">
          <ac:chgData name="Robert McKnight" userId="d5c7fb24-67df-49c0-a0e8-7fe946ae099c" providerId="ADAL" clId="{4EF9CDCD-DE07-4F3B-A44F-974505FFB6A9}" dt="2024-10-28T01:02:49.149" v="54" actId="20577"/>
          <ac:graphicFrameMkLst>
            <pc:docMk/>
            <pc:sldMk cId="3530010058" sldId="303"/>
            <ac:graphicFrameMk id="5" creationId="{20C1E464-F97C-4915-9807-D918B6DFA672}"/>
          </ac:graphicFrameMkLst>
        </pc:graphicFrameChg>
      </pc:sldChg>
      <pc:sldChg chg="modSp mod">
        <pc:chgData name="Robert McKnight" userId="d5c7fb24-67df-49c0-a0e8-7fe946ae099c" providerId="ADAL" clId="{4EF9CDCD-DE07-4F3B-A44F-974505FFB6A9}" dt="2024-10-28T01:03:03.778" v="55" actId="20577"/>
        <pc:sldMkLst>
          <pc:docMk/>
          <pc:sldMk cId="715186591" sldId="308"/>
        </pc:sldMkLst>
        <pc:spChg chg="mod">
          <ac:chgData name="Robert McKnight" userId="d5c7fb24-67df-49c0-a0e8-7fe946ae099c" providerId="ADAL" clId="{4EF9CDCD-DE07-4F3B-A44F-974505FFB6A9}" dt="2024-10-28T01:03:03.778" v="55" actId="20577"/>
          <ac:spMkLst>
            <pc:docMk/>
            <pc:sldMk cId="715186591" sldId="308"/>
            <ac:spMk id="3" creationId="{C29FA815-F1A1-E848-8BE0-A481039CE411}"/>
          </ac:spMkLst>
        </pc:spChg>
      </pc:sldChg>
    </pc:docChg>
  </pc:docChgLst>
  <pc:docChgLst>
    <pc:chgData name="Robert McKnight" userId="d5c7fb24-67df-49c0-a0e8-7fe946ae099c" providerId="ADAL" clId="{24B76B2E-8EF0-4C9D-92EA-C64117416033}"/>
    <pc:docChg chg="modSld sldOrd">
      <pc:chgData name="Robert McKnight" userId="d5c7fb24-67df-49c0-a0e8-7fe946ae099c" providerId="ADAL" clId="{24B76B2E-8EF0-4C9D-92EA-C64117416033}" dt="2025-03-05T06:57:22.550" v="3"/>
      <pc:docMkLst>
        <pc:docMk/>
      </pc:docMkLst>
      <pc:sldChg chg="ord">
        <pc:chgData name="Robert McKnight" userId="d5c7fb24-67df-49c0-a0e8-7fe946ae099c" providerId="ADAL" clId="{24B76B2E-8EF0-4C9D-92EA-C64117416033}" dt="2025-03-05T06:57:22.550" v="3"/>
        <pc:sldMkLst>
          <pc:docMk/>
          <pc:sldMk cId="1710604434" sldId="323"/>
        </pc:sldMkLst>
      </pc:sldChg>
      <pc:sldChg chg="ord">
        <pc:chgData name="Robert McKnight" userId="d5c7fb24-67df-49c0-a0e8-7fe946ae099c" providerId="ADAL" clId="{24B76B2E-8EF0-4C9D-92EA-C64117416033}" dt="2025-03-05T04:59:52.778" v="1"/>
        <pc:sldMkLst>
          <pc:docMk/>
          <pc:sldMk cId="1244684515" sldId="326"/>
        </pc:sldMkLst>
      </pc:sldChg>
    </pc:docChg>
  </pc:docChgLst>
  <pc:docChgLst>
    <pc:chgData name="Robert McKnight" userId="d5c7fb24-67df-49c0-a0e8-7fe946ae099c" providerId="ADAL" clId="{63ED2A5B-272A-4AEA-BF32-2816D817EB94}"/>
    <pc:docChg chg="delSld modSld">
      <pc:chgData name="Robert McKnight" userId="d5c7fb24-67df-49c0-a0e8-7fe946ae099c" providerId="ADAL" clId="{63ED2A5B-272A-4AEA-BF32-2816D817EB94}" dt="2023-07-05T07:37:47.366" v="17" actId="2696"/>
      <pc:docMkLst>
        <pc:docMk/>
      </pc:docMkLst>
      <pc:sldChg chg="modSp">
        <pc:chgData name="Robert McKnight" userId="d5c7fb24-67df-49c0-a0e8-7fe946ae099c" providerId="ADAL" clId="{63ED2A5B-272A-4AEA-BF32-2816D817EB94}" dt="2023-07-05T07:37:22.297" v="4" actId="6549"/>
        <pc:sldMkLst>
          <pc:docMk/>
          <pc:sldMk cId="1077586671" sldId="256"/>
        </pc:sldMkLst>
        <pc:spChg chg="mod">
          <ac:chgData name="Robert McKnight" userId="d5c7fb24-67df-49c0-a0e8-7fe946ae099c" providerId="ADAL" clId="{63ED2A5B-272A-4AEA-BF32-2816D817EB94}" dt="2023-07-05T07:37:22.297" v="4" actId="6549"/>
          <ac:spMkLst>
            <pc:docMk/>
            <pc:sldMk cId="1077586671" sldId="256"/>
            <ac:spMk id="2" creationId="{A7F2B5DE-6445-CC49-9F8E-7C9072991AF6}"/>
          </ac:spMkLst>
        </pc:spChg>
      </pc:sldChg>
      <pc:sldChg chg="del">
        <pc:chgData name="Robert McKnight" userId="d5c7fb24-67df-49c0-a0e8-7fe946ae099c" providerId="ADAL" clId="{63ED2A5B-272A-4AEA-BF32-2816D817EB94}" dt="2023-07-05T07:37:46.648" v="5" actId="2696"/>
        <pc:sldMkLst>
          <pc:docMk/>
          <pc:sldMk cId="3797156841" sldId="309"/>
        </pc:sldMkLst>
      </pc:sldChg>
      <pc:sldChg chg="del">
        <pc:chgData name="Robert McKnight" userId="d5c7fb24-67df-49c0-a0e8-7fe946ae099c" providerId="ADAL" clId="{63ED2A5B-272A-4AEA-BF32-2816D817EB94}" dt="2023-07-05T07:37:46.713" v="6" actId="2696"/>
        <pc:sldMkLst>
          <pc:docMk/>
          <pc:sldMk cId="438730078" sldId="310"/>
        </pc:sldMkLst>
      </pc:sldChg>
      <pc:sldChg chg="del">
        <pc:chgData name="Robert McKnight" userId="d5c7fb24-67df-49c0-a0e8-7fe946ae099c" providerId="ADAL" clId="{63ED2A5B-272A-4AEA-BF32-2816D817EB94}" dt="2023-07-05T07:37:46.767" v="7" actId="2696"/>
        <pc:sldMkLst>
          <pc:docMk/>
          <pc:sldMk cId="3561470285" sldId="311"/>
        </pc:sldMkLst>
      </pc:sldChg>
      <pc:sldChg chg="del">
        <pc:chgData name="Robert McKnight" userId="d5c7fb24-67df-49c0-a0e8-7fe946ae099c" providerId="ADAL" clId="{63ED2A5B-272A-4AEA-BF32-2816D817EB94}" dt="2023-07-05T07:37:46.819" v="8" actId="2696"/>
        <pc:sldMkLst>
          <pc:docMk/>
          <pc:sldMk cId="2369211231" sldId="312"/>
        </pc:sldMkLst>
      </pc:sldChg>
      <pc:sldChg chg="del">
        <pc:chgData name="Robert McKnight" userId="d5c7fb24-67df-49c0-a0e8-7fe946ae099c" providerId="ADAL" clId="{63ED2A5B-272A-4AEA-BF32-2816D817EB94}" dt="2023-07-05T07:37:46.878" v="9" actId="2696"/>
        <pc:sldMkLst>
          <pc:docMk/>
          <pc:sldMk cId="2481340800" sldId="313"/>
        </pc:sldMkLst>
      </pc:sldChg>
      <pc:sldChg chg="del">
        <pc:chgData name="Robert McKnight" userId="d5c7fb24-67df-49c0-a0e8-7fe946ae099c" providerId="ADAL" clId="{63ED2A5B-272A-4AEA-BF32-2816D817EB94}" dt="2023-07-05T07:37:46.961" v="10" actId="2696"/>
        <pc:sldMkLst>
          <pc:docMk/>
          <pc:sldMk cId="371025279" sldId="314"/>
        </pc:sldMkLst>
      </pc:sldChg>
      <pc:sldChg chg="del">
        <pc:chgData name="Robert McKnight" userId="d5c7fb24-67df-49c0-a0e8-7fe946ae099c" providerId="ADAL" clId="{63ED2A5B-272A-4AEA-BF32-2816D817EB94}" dt="2023-07-05T07:37:47.005" v="11" actId="2696"/>
        <pc:sldMkLst>
          <pc:docMk/>
          <pc:sldMk cId="637283222" sldId="339"/>
        </pc:sldMkLst>
      </pc:sldChg>
      <pc:sldChg chg="del">
        <pc:chgData name="Robert McKnight" userId="d5c7fb24-67df-49c0-a0e8-7fe946ae099c" providerId="ADAL" clId="{63ED2A5B-272A-4AEA-BF32-2816D817EB94}" dt="2023-07-05T07:37:47.237" v="15" actId="2696"/>
        <pc:sldMkLst>
          <pc:docMk/>
          <pc:sldMk cId="3618779723" sldId="340"/>
        </pc:sldMkLst>
      </pc:sldChg>
      <pc:sldChg chg="del">
        <pc:chgData name="Robert McKnight" userId="d5c7fb24-67df-49c0-a0e8-7fe946ae099c" providerId="ADAL" clId="{63ED2A5B-272A-4AEA-BF32-2816D817EB94}" dt="2023-07-05T07:37:47.313" v="16" actId="2696"/>
        <pc:sldMkLst>
          <pc:docMk/>
          <pc:sldMk cId="1195886806" sldId="341"/>
        </pc:sldMkLst>
      </pc:sldChg>
      <pc:sldChg chg="del">
        <pc:chgData name="Robert McKnight" userId="d5c7fb24-67df-49c0-a0e8-7fe946ae099c" providerId="ADAL" clId="{63ED2A5B-272A-4AEA-BF32-2816D817EB94}" dt="2023-07-05T07:37:47.366" v="17" actId="2696"/>
        <pc:sldMkLst>
          <pc:docMk/>
          <pc:sldMk cId="3942007624" sldId="342"/>
        </pc:sldMkLst>
      </pc:sldChg>
      <pc:sldChg chg="del">
        <pc:chgData name="Robert McKnight" userId="d5c7fb24-67df-49c0-a0e8-7fe946ae099c" providerId="ADAL" clId="{63ED2A5B-272A-4AEA-BF32-2816D817EB94}" dt="2023-07-05T07:37:47.063" v="12" actId="2696"/>
        <pc:sldMkLst>
          <pc:docMk/>
          <pc:sldMk cId="2727616919" sldId="343"/>
        </pc:sldMkLst>
      </pc:sldChg>
      <pc:sldChg chg="del">
        <pc:chgData name="Robert McKnight" userId="d5c7fb24-67df-49c0-a0e8-7fe946ae099c" providerId="ADAL" clId="{63ED2A5B-272A-4AEA-BF32-2816D817EB94}" dt="2023-07-05T07:37:47.140" v="13" actId="2696"/>
        <pc:sldMkLst>
          <pc:docMk/>
          <pc:sldMk cId="26153031" sldId="344"/>
        </pc:sldMkLst>
      </pc:sldChg>
      <pc:sldChg chg="del">
        <pc:chgData name="Robert McKnight" userId="d5c7fb24-67df-49c0-a0e8-7fe946ae099c" providerId="ADAL" clId="{63ED2A5B-272A-4AEA-BF32-2816D817EB94}" dt="2023-07-05T07:37:47.185" v="14" actId="2696"/>
        <pc:sldMkLst>
          <pc:docMk/>
          <pc:sldMk cId="902134834" sldId="345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6D178C-5C5F-458B-9BF1-B68F464064A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A9FA7EB-1C86-4FEE-BB91-4E9BE05A76BC}">
      <dgm:prSet/>
      <dgm:spPr/>
      <dgm:t>
        <a:bodyPr/>
        <a:lstStyle/>
        <a:p>
          <a:r>
            <a:rPr lang="en-AU" dirty="0"/>
            <a:t>Fundamentals and language of computer networks and the internet</a:t>
          </a:r>
          <a:endParaRPr lang="en-US" dirty="0"/>
        </a:p>
      </dgm:t>
    </dgm:pt>
    <dgm:pt modelId="{C7A34C5C-47DA-4A4F-B190-663A768FAE9A}" type="parTrans" cxnId="{C3C71DDB-61F5-4606-88CF-BBE6920609BC}">
      <dgm:prSet/>
      <dgm:spPr/>
      <dgm:t>
        <a:bodyPr/>
        <a:lstStyle/>
        <a:p>
          <a:endParaRPr lang="en-US"/>
        </a:p>
      </dgm:t>
    </dgm:pt>
    <dgm:pt modelId="{7130B447-D487-414B-9F60-5D230FD9C940}" type="sibTrans" cxnId="{C3C71DDB-61F5-4606-88CF-BBE6920609BC}">
      <dgm:prSet/>
      <dgm:spPr/>
      <dgm:t>
        <a:bodyPr/>
        <a:lstStyle/>
        <a:p>
          <a:endParaRPr lang="en-US"/>
        </a:p>
      </dgm:t>
    </dgm:pt>
    <dgm:pt modelId="{A9682208-46B2-4608-8A10-10E372C50ADE}">
      <dgm:prSet/>
      <dgm:spPr/>
      <dgm:t>
        <a:bodyPr/>
        <a:lstStyle/>
        <a:p>
          <a:r>
            <a:rPr lang="en-AU" dirty="0"/>
            <a:t>How operating systems implement networking</a:t>
          </a:r>
          <a:endParaRPr lang="en-US" dirty="0"/>
        </a:p>
      </dgm:t>
    </dgm:pt>
    <dgm:pt modelId="{3B576B52-E6F2-4DB9-A73E-C115C1F110AB}" type="parTrans" cxnId="{07D57C3C-3996-4A53-958C-CD2B4A81CA72}">
      <dgm:prSet/>
      <dgm:spPr/>
      <dgm:t>
        <a:bodyPr/>
        <a:lstStyle/>
        <a:p>
          <a:endParaRPr lang="en-US"/>
        </a:p>
      </dgm:t>
    </dgm:pt>
    <dgm:pt modelId="{B12A0973-A854-491B-A587-2E919721596C}" type="sibTrans" cxnId="{07D57C3C-3996-4A53-958C-CD2B4A81CA72}">
      <dgm:prSet/>
      <dgm:spPr/>
      <dgm:t>
        <a:bodyPr/>
        <a:lstStyle/>
        <a:p>
          <a:endParaRPr lang="en-US"/>
        </a:p>
      </dgm:t>
    </dgm:pt>
    <dgm:pt modelId="{81C7812B-AAE3-44A0-9881-B0530425CB45}">
      <dgm:prSet/>
      <dgm:spPr/>
      <dgm:t>
        <a:bodyPr/>
        <a:lstStyle/>
        <a:p>
          <a:r>
            <a:rPr lang="en-AU" dirty="0"/>
            <a:t>Fundamentals of network security</a:t>
          </a:r>
          <a:endParaRPr lang="en-US" dirty="0"/>
        </a:p>
      </dgm:t>
    </dgm:pt>
    <dgm:pt modelId="{18DBAF07-8AB2-49FF-8558-81E711086A7C}" type="parTrans" cxnId="{76A79677-20F4-4C97-A803-B9ABDADAF1D0}">
      <dgm:prSet/>
      <dgm:spPr/>
      <dgm:t>
        <a:bodyPr/>
        <a:lstStyle/>
        <a:p>
          <a:endParaRPr lang="en-US"/>
        </a:p>
      </dgm:t>
    </dgm:pt>
    <dgm:pt modelId="{86705CB0-8CD4-435B-88AC-13DEB8196A12}" type="sibTrans" cxnId="{76A79677-20F4-4C97-A803-B9ABDADAF1D0}">
      <dgm:prSet/>
      <dgm:spPr/>
      <dgm:t>
        <a:bodyPr/>
        <a:lstStyle/>
        <a:p>
          <a:endParaRPr lang="en-US"/>
        </a:p>
      </dgm:t>
    </dgm:pt>
    <dgm:pt modelId="{772731C8-46F8-4184-87F5-E8B99722E784}" type="pres">
      <dgm:prSet presAssocID="{796D178C-5C5F-458B-9BF1-B68F464064A1}" presName="root" presStyleCnt="0">
        <dgm:presLayoutVars>
          <dgm:dir/>
          <dgm:resizeHandles val="exact"/>
        </dgm:presLayoutVars>
      </dgm:prSet>
      <dgm:spPr/>
    </dgm:pt>
    <dgm:pt modelId="{042F608D-66F9-4A3B-A253-9827A2431C3A}" type="pres">
      <dgm:prSet presAssocID="{3A9FA7EB-1C86-4FEE-BB91-4E9BE05A76BC}" presName="compNode" presStyleCnt="0"/>
      <dgm:spPr/>
    </dgm:pt>
    <dgm:pt modelId="{0091BD70-9A6D-4133-A012-281CA2F6D242}" type="pres">
      <dgm:prSet presAssocID="{3A9FA7EB-1C86-4FEE-BB91-4E9BE05A76BC}" presName="bgRect" presStyleLbl="bgShp" presStyleIdx="0" presStyleCnt="3"/>
      <dgm:spPr/>
    </dgm:pt>
    <dgm:pt modelId="{4AA30FD7-BBFB-4CC9-A572-2D0B88EB7FA5}" type="pres">
      <dgm:prSet presAssocID="{3A9FA7EB-1C86-4FEE-BB91-4E9BE05A76B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7CB1870C-F1F4-45FE-990D-72627AE1E856}" type="pres">
      <dgm:prSet presAssocID="{3A9FA7EB-1C86-4FEE-BB91-4E9BE05A76BC}" presName="spaceRect" presStyleCnt="0"/>
      <dgm:spPr/>
    </dgm:pt>
    <dgm:pt modelId="{6209708C-9FB9-4396-972E-D311121A3724}" type="pres">
      <dgm:prSet presAssocID="{3A9FA7EB-1C86-4FEE-BB91-4E9BE05A76BC}" presName="parTx" presStyleLbl="revTx" presStyleIdx="0" presStyleCnt="3">
        <dgm:presLayoutVars>
          <dgm:chMax val="0"/>
          <dgm:chPref val="0"/>
        </dgm:presLayoutVars>
      </dgm:prSet>
      <dgm:spPr/>
    </dgm:pt>
    <dgm:pt modelId="{A16CC73F-4220-47A2-9B94-DC548FCBFDC3}" type="pres">
      <dgm:prSet presAssocID="{7130B447-D487-414B-9F60-5D230FD9C940}" presName="sibTrans" presStyleCnt="0"/>
      <dgm:spPr/>
    </dgm:pt>
    <dgm:pt modelId="{B09D094E-1712-46CD-BBA5-301B6E9A9262}" type="pres">
      <dgm:prSet presAssocID="{A9682208-46B2-4608-8A10-10E372C50ADE}" presName="compNode" presStyleCnt="0"/>
      <dgm:spPr/>
    </dgm:pt>
    <dgm:pt modelId="{EB935FA7-0C2C-42BD-9B20-A4D3A91121E4}" type="pres">
      <dgm:prSet presAssocID="{A9682208-46B2-4608-8A10-10E372C50ADE}" presName="bgRect" presStyleLbl="bgShp" presStyleIdx="1" presStyleCnt="3"/>
      <dgm:spPr/>
    </dgm:pt>
    <dgm:pt modelId="{999811C4-08CE-4DD6-A950-9197625F677D}" type="pres">
      <dgm:prSet presAssocID="{A9682208-46B2-4608-8A10-10E372C50AD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51660E9D-1F6B-426F-BE9A-941129C9B0EC}" type="pres">
      <dgm:prSet presAssocID="{A9682208-46B2-4608-8A10-10E372C50ADE}" presName="spaceRect" presStyleCnt="0"/>
      <dgm:spPr/>
    </dgm:pt>
    <dgm:pt modelId="{925F1EC1-93FC-4D06-82E2-B819A383FCA1}" type="pres">
      <dgm:prSet presAssocID="{A9682208-46B2-4608-8A10-10E372C50ADE}" presName="parTx" presStyleLbl="revTx" presStyleIdx="1" presStyleCnt="3">
        <dgm:presLayoutVars>
          <dgm:chMax val="0"/>
          <dgm:chPref val="0"/>
        </dgm:presLayoutVars>
      </dgm:prSet>
      <dgm:spPr/>
    </dgm:pt>
    <dgm:pt modelId="{7DE01CD8-B8D6-4159-866D-F94A2280C9C5}" type="pres">
      <dgm:prSet presAssocID="{B12A0973-A854-491B-A587-2E919721596C}" presName="sibTrans" presStyleCnt="0"/>
      <dgm:spPr/>
    </dgm:pt>
    <dgm:pt modelId="{54F05DCB-5708-4B40-8DF5-9FFCCCE4C801}" type="pres">
      <dgm:prSet presAssocID="{81C7812B-AAE3-44A0-9881-B0530425CB45}" presName="compNode" presStyleCnt="0"/>
      <dgm:spPr/>
    </dgm:pt>
    <dgm:pt modelId="{B0650810-F501-4BEF-AFE9-E4A4F6B97A7F}" type="pres">
      <dgm:prSet presAssocID="{81C7812B-AAE3-44A0-9881-B0530425CB45}" presName="bgRect" presStyleLbl="bgShp" presStyleIdx="2" presStyleCnt="3"/>
      <dgm:spPr/>
    </dgm:pt>
    <dgm:pt modelId="{FD3CC3E7-DD68-4AFE-859C-9032710A1986}" type="pres">
      <dgm:prSet presAssocID="{81C7812B-AAE3-44A0-9881-B0530425CB4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46374F14-4C23-4617-96C2-03FE88023FF3}" type="pres">
      <dgm:prSet presAssocID="{81C7812B-AAE3-44A0-9881-B0530425CB45}" presName="spaceRect" presStyleCnt="0"/>
      <dgm:spPr/>
    </dgm:pt>
    <dgm:pt modelId="{02B2BC7C-FE67-4A8B-B845-02AA100C2498}" type="pres">
      <dgm:prSet presAssocID="{81C7812B-AAE3-44A0-9881-B0530425CB4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BBDC916-10FC-4F7D-9F5A-F475B3765670}" type="presOf" srcId="{A9682208-46B2-4608-8A10-10E372C50ADE}" destId="{925F1EC1-93FC-4D06-82E2-B819A383FCA1}" srcOrd="0" destOrd="0" presId="urn:microsoft.com/office/officeart/2018/2/layout/IconVerticalSolidList"/>
    <dgm:cxn modelId="{ACB5CE1F-E891-412B-9974-D7344C70B57B}" type="presOf" srcId="{796D178C-5C5F-458B-9BF1-B68F464064A1}" destId="{772731C8-46F8-4184-87F5-E8B99722E784}" srcOrd="0" destOrd="0" presId="urn:microsoft.com/office/officeart/2018/2/layout/IconVerticalSolidList"/>
    <dgm:cxn modelId="{07D57C3C-3996-4A53-958C-CD2B4A81CA72}" srcId="{796D178C-5C5F-458B-9BF1-B68F464064A1}" destId="{A9682208-46B2-4608-8A10-10E372C50ADE}" srcOrd="1" destOrd="0" parTransId="{3B576B52-E6F2-4DB9-A73E-C115C1F110AB}" sibTransId="{B12A0973-A854-491B-A587-2E919721596C}"/>
    <dgm:cxn modelId="{9F961761-1D2F-4A08-99F8-E5F2D1A6477E}" type="presOf" srcId="{81C7812B-AAE3-44A0-9881-B0530425CB45}" destId="{02B2BC7C-FE67-4A8B-B845-02AA100C2498}" srcOrd="0" destOrd="0" presId="urn:microsoft.com/office/officeart/2018/2/layout/IconVerticalSolidList"/>
    <dgm:cxn modelId="{76A79677-20F4-4C97-A803-B9ABDADAF1D0}" srcId="{796D178C-5C5F-458B-9BF1-B68F464064A1}" destId="{81C7812B-AAE3-44A0-9881-B0530425CB45}" srcOrd="2" destOrd="0" parTransId="{18DBAF07-8AB2-49FF-8558-81E711086A7C}" sibTransId="{86705CB0-8CD4-435B-88AC-13DEB8196A12}"/>
    <dgm:cxn modelId="{6CAE4C58-3047-4632-A7F7-10C7B6720233}" type="presOf" srcId="{3A9FA7EB-1C86-4FEE-BB91-4E9BE05A76BC}" destId="{6209708C-9FB9-4396-972E-D311121A3724}" srcOrd="0" destOrd="0" presId="urn:microsoft.com/office/officeart/2018/2/layout/IconVerticalSolidList"/>
    <dgm:cxn modelId="{C3C71DDB-61F5-4606-88CF-BBE6920609BC}" srcId="{796D178C-5C5F-458B-9BF1-B68F464064A1}" destId="{3A9FA7EB-1C86-4FEE-BB91-4E9BE05A76BC}" srcOrd="0" destOrd="0" parTransId="{C7A34C5C-47DA-4A4F-B190-663A768FAE9A}" sibTransId="{7130B447-D487-414B-9F60-5D230FD9C940}"/>
    <dgm:cxn modelId="{0F958714-172C-4E10-9DBF-8824E8E8C516}" type="presParOf" srcId="{772731C8-46F8-4184-87F5-E8B99722E784}" destId="{042F608D-66F9-4A3B-A253-9827A2431C3A}" srcOrd="0" destOrd="0" presId="urn:microsoft.com/office/officeart/2018/2/layout/IconVerticalSolidList"/>
    <dgm:cxn modelId="{4CAC1137-9F72-44A9-A6E3-C7831F82548F}" type="presParOf" srcId="{042F608D-66F9-4A3B-A253-9827A2431C3A}" destId="{0091BD70-9A6D-4133-A012-281CA2F6D242}" srcOrd="0" destOrd="0" presId="urn:microsoft.com/office/officeart/2018/2/layout/IconVerticalSolidList"/>
    <dgm:cxn modelId="{BAD83905-3109-48AE-BC6B-77C479FBAB6F}" type="presParOf" srcId="{042F608D-66F9-4A3B-A253-9827A2431C3A}" destId="{4AA30FD7-BBFB-4CC9-A572-2D0B88EB7FA5}" srcOrd="1" destOrd="0" presId="urn:microsoft.com/office/officeart/2018/2/layout/IconVerticalSolidList"/>
    <dgm:cxn modelId="{4AC429D3-EF86-4498-B412-8FF495FDFBE2}" type="presParOf" srcId="{042F608D-66F9-4A3B-A253-9827A2431C3A}" destId="{7CB1870C-F1F4-45FE-990D-72627AE1E856}" srcOrd="2" destOrd="0" presId="urn:microsoft.com/office/officeart/2018/2/layout/IconVerticalSolidList"/>
    <dgm:cxn modelId="{92B43C6E-846D-46E0-A554-8FCF648928A6}" type="presParOf" srcId="{042F608D-66F9-4A3B-A253-9827A2431C3A}" destId="{6209708C-9FB9-4396-972E-D311121A3724}" srcOrd="3" destOrd="0" presId="urn:microsoft.com/office/officeart/2018/2/layout/IconVerticalSolidList"/>
    <dgm:cxn modelId="{B1175791-F229-4A1D-86B9-E0771CDF3390}" type="presParOf" srcId="{772731C8-46F8-4184-87F5-E8B99722E784}" destId="{A16CC73F-4220-47A2-9B94-DC548FCBFDC3}" srcOrd="1" destOrd="0" presId="urn:microsoft.com/office/officeart/2018/2/layout/IconVerticalSolidList"/>
    <dgm:cxn modelId="{EA7B4DB1-92A7-4757-B017-F0C92512CF8B}" type="presParOf" srcId="{772731C8-46F8-4184-87F5-E8B99722E784}" destId="{B09D094E-1712-46CD-BBA5-301B6E9A9262}" srcOrd="2" destOrd="0" presId="urn:microsoft.com/office/officeart/2018/2/layout/IconVerticalSolidList"/>
    <dgm:cxn modelId="{59E14CF0-542E-43CA-BB5A-1365C00FBE13}" type="presParOf" srcId="{B09D094E-1712-46CD-BBA5-301B6E9A9262}" destId="{EB935FA7-0C2C-42BD-9B20-A4D3A91121E4}" srcOrd="0" destOrd="0" presId="urn:microsoft.com/office/officeart/2018/2/layout/IconVerticalSolidList"/>
    <dgm:cxn modelId="{F6D22140-4B07-4F4C-AE10-959CE0FEAD74}" type="presParOf" srcId="{B09D094E-1712-46CD-BBA5-301B6E9A9262}" destId="{999811C4-08CE-4DD6-A950-9197625F677D}" srcOrd="1" destOrd="0" presId="urn:microsoft.com/office/officeart/2018/2/layout/IconVerticalSolidList"/>
    <dgm:cxn modelId="{888E2315-E4FB-42DB-AA79-2BC37B26BE59}" type="presParOf" srcId="{B09D094E-1712-46CD-BBA5-301B6E9A9262}" destId="{51660E9D-1F6B-426F-BE9A-941129C9B0EC}" srcOrd="2" destOrd="0" presId="urn:microsoft.com/office/officeart/2018/2/layout/IconVerticalSolidList"/>
    <dgm:cxn modelId="{BCD8488E-0299-46D1-AC8C-8EF11E38948E}" type="presParOf" srcId="{B09D094E-1712-46CD-BBA5-301B6E9A9262}" destId="{925F1EC1-93FC-4D06-82E2-B819A383FCA1}" srcOrd="3" destOrd="0" presId="urn:microsoft.com/office/officeart/2018/2/layout/IconVerticalSolidList"/>
    <dgm:cxn modelId="{1D6E739E-F972-435F-9F38-6A3103981B94}" type="presParOf" srcId="{772731C8-46F8-4184-87F5-E8B99722E784}" destId="{7DE01CD8-B8D6-4159-866D-F94A2280C9C5}" srcOrd="3" destOrd="0" presId="urn:microsoft.com/office/officeart/2018/2/layout/IconVerticalSolidList"/>
    <dgm:cxn modelId="{ACD57EB6-FD1E-46C9-94AF-DACE544355D7}" type="presParOf" srcId="{772731C8-46F8-4184-87F5-E8B99722E784}" destId="{54F05DCB-5708-4B40-8DF5-9FFCCCE4C801}" srcOrd="4" destOrd="0" presId="urn:microsoft.com/office/officeart/2018/2/layout/IconVerticalSolidList"/>
    <dgm:cxn modelId="{7DF0E089-FF91-47EF-95F3-7E8072DC0D21}" type="presParOf" srcId="{54F05DCB-5708-4B40-8DF5-9FFCCCE4C801}" destId="{B0650810-F501-4BEF-AFE9-E4A4F6B97A7F}" srcOrd="0" destOrd="0" presId="urn:microsoft.com/office/officeart/2018/2/layout/IconVerticalSolidList"/>
    <dgm:cxn modelId="{86CC1A8D-5733-42AA-A746-0EF836ABAB7D}" type="presParOf" srcId="{54F05DCB-5708-4B40-8DF5-9FFCCCE4C801}" destId="{FD3CC3E7-DD68-4AFE-859C-9032710A1986}" srcOrd="1" destOrd="0" presId="urn:microsoft.com/office/officeart/2018/2/layout/IconVerticalSolidList"/>
    <dgm:cxn modelId="{9CEC7088-0C37-4509-A42D-558CEA716A88}" type="presParOf" srcId="{54F05DCB-5708-4B40-8DF5-9FFCCCE4C801}" destId="{46374F14-4C23-4617-96C2-03FE88023FF3}" srcOrd="2" destOrd="0" presId="urn:microsoft.com/office/officeart/2018/2/layout/IconVerticalSolidList"/>
    <dgm:cxn modelId="{548F683C-67BF-4B9E-91F4-67E1D80BA2DE}" type="presParOf" srcId="{54F05DCB-5708-4B40-8DF5-9FFCCCE4C801}" destId="{02B2BC7C-FE67-4A8B-B845-02AA100C249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91BD70-9A6D-4133-A012-281CA2F6D242}">
      <dsp:nvSpPr>
        <dsp:cNvPr id="0" name=""/>
        <dsp:cNvSpPr/>
      </dsp:nvSpPr>
      <dsp:spPr>
        <a:xfrm>
          <a:off x="0" y="598"/>
          <a:ext cx="6266011" cy="13995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A30FD7-BBFB-4CC9-A572-2D0B88EB7FA5}">
      <dsp:nvSpPr>
        <dsp:cNvPr id="0" name=""/>
        <dsp:cNvSpPr/>
      </dsp:nvSpPr>
      <dsp:spPr>
        <a:xfrm>
          <a:off x="423357" y="315492"/>
          <a:ext cx="769740" cy="7697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09708C-9FB9-4396-972E-D311121A3724}">
      <dsp:nvSpPr>
        <dsp:cNvPr id="0" name=""/>
        <dsp:cNvSpPr/>
      </dsp:nvSpPr>
      <dsp:spPr>
        <a:xfrm>
          <a:off x="1616455" y="598"/>
          <a:ext cx="4649555" cy="139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117" tIns="148117" rIns="148117" bIns="14811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 dirty="0"/>
            <a:t>Fundamentals and language of computer networks and the internet</a:t>
          </a:r>
          <a:endParaRPr lang="en-US" sz="2500" kern="1200" dirty="0"/>
        </a:p>
      </dsp:txBody>
      <dsp:txXfrm>
        <a:off x="1616455" y="598"/>
        <a:ext cx="4649555" cy="1399528"/>
      </dsp:txXfrm>
    </dsp:sp>
    <dsp:sp modelId="{EB935FA7-0C2C-42BD-9B20-A4D3A91121E4}">
      <dsp:nvSpPr>
        <dsp:cNvPr id="0" name=""/>
        <dsp:cNvSpPr/>
      </dsp:nvSpPr>
      <dsp:spPr>
        <a:xfrm>
          <a:off x="0" y="1750009"/>
          <a:ext cx="6266011" cy="13995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9811C4-08CE-4DD6-A950-9197625F677D}">
      <dsp:nvSpPr>
        <dsp:cNvPr id="0" name=""/>
        <dsp:cNvSpPr/>
      </dsp:nvSpPr>
      <dsp:spPr>
        <a:xfrm>
          <a:off x="423357" y="2064903"/>
          <a:ext cx="769740" cy="7697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5F1EC1-93FC-4D06-82E2-B819A383FCA1}">
      <dsp:nvSpPr>
        <dsp:cNvPr id="0" name=""/>
        <dsp:cNvSpPr/>
      </dsp:nvSpPr>
      <dsp:spPr>
        <a:xfrm>
          <a:off x="1616455" y="1750009"/>
          <a:ext cx="4649555" cy="139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117" tIns="148117" rIns="148117" bIns="14811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 dirty="0"/>
            <a:t>How operating systems implement networking</a:t>
          </a:r>
          <a:endParaRPr lang="en-US" sz="2500" kern="1200" dirty="0"/>
        </a:p>
      </dsp:txBody>
      <dsp:txXfrm>
        <a:off x="1616455" y="1750009"/>
        <a:ext cx="4649555" cy="1399528"/>
      </dsp:txXfrm>
    </dsp:sp>
    <dsp:sp modelId="{B0650810-F501-4BEF-AFE9-E4A4F6B97A7F}">
      <dsp:nvSpPr>
        <dsp:cNvPr id="0" name=""/>
        <dsp:cNvSpPr/>
      </dsp:nvSpPr>
      <dsp:spPr>
        <a:xfrm>
          <a:off x="0" y="3499420"/>
          <a:ext cx="6266011" cy="13995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3CC3E7-DD68-4AFE-859C-9032710A1986}">
      <dsp:nvSpPr>
        <dsp:cNvPr id="0" name=""/>
        <dsp:cNvSpPr/>
      </dsp:nvSpPr>
      <dsp:spPr>
        <a:xfrm>
          <a:off x="423357" y="3814314"/>
          <a:ext cx="769740" cy="7697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B2BC7C-FE67-4A8B-B845-02AA100C2498}">
      <dsp:nvSpPr>
        <dsp:cNvPr id="0" name=""/>
        <dsp:cNvSpPr/>
      </dsp:nvSpPr>
      <dsp:spPr>
        <a:xfrm>
          <a:off x="1616455" y="3499420"/>
          <a:ext cx="4649555" cy="139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117" tIns="148117" rIns="148117" bIns="14811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 dirty="0"/>
            <a:t>Fundamentals of network security</a:t>
          </a:r>
          <a:endParaRPr lang="en-US" sz="2500" kern="1200" dirty="0"/>
        </a:p>
      </dsp:txBody>
      <dsp:txXfrm>
        <a:off x="1616455" y="3499420"/>
        <a:ext cx="4649555" cy="13995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D7260-B7E4-B548-BD1F-84ED14536037}" type="datetimeFigureOut">
              <a:rPr lang="en-AU" smtClean="0"/>
              <a:t>4/03/2025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30C05-EF6C-9847-8923-580D76870F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3409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90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171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5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7229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4648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530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5711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596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992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118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94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988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553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96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86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86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793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989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9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svg"/><Relationship Id="rId7" Type="http://schemas.openxmlformats.org/officeDocument/2006/relationships/image" Target="../media/image19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8.svg"/><Relationship Id="rId5" Type="http://schemas.openxmlformats.org/officeDocument/2006/relationships/image" Target="../media/image24.sv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26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www.uwa.edu.au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hyperlink" Target="http://www.uwa.edu.au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8E16CA-BF32-4E68-AAAF-189A3408C6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986" b="17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4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F2B5DE-6445-CC49-9F8E-7C9072991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2514599"/>
            <a:ext cx="7219954" cy="1828801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CITS1003 Introduction to Cybersecurity</a:t>
            </a:r>
            <a:br>
              <a:rPr lang="en-US" sz="4800" dirty="0"/>
            </a:br>
            <a:r>
              <a:rPr lang="en-US" sz="4800" dirty="0"/>
              <a:t>[4] Introduction to Computer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04B053-88E2-6F47-B5CB-F0B21DD68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4475747"/>
            <a:ext cx="7219954" cy="47725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0D1FF"/>
                </a:solidFill>
              </a:rPr>
              <a:t>Dr David Glance</a:t>
            </a:r>
          </a:p>
        </p:txBody>
      </p:sp>
    </p:spTree>
    <p:extLst>
      <p:ext uri="{BB962C8B-B14F-4D97-AF65-F5344CB8AC3E}">
        <p14:creationId xmlns:p14="http://schemas.microsoft.com/office/powerpoint/2010/main" val="1077586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HTTP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r>
              <a:rPr lang="en-AU" dirty="0">
                <a:effectLst/>
              </a:rPr>
              <a:t>HTTP Hypertext Transfer Protocol is the communication protocol used to access resources like web pages, images and media files from a web server</a:t>
            </a:r>
          </a:p>
          <a:p>
            <a:r>
              <a:rPr lang="en-AU" sz="2200" dirty="0">
                <a:effectLst/>
              </a:rPr>
              <a:t>It operates at the Application layer of TCP/IP</a:t>
            </a:r>
          </a:p>
          <a:p>
            <a:r>
              <a:rPr lang="en-AU" sz="2200" dirty="0">
                <a:effectLst/>
              </a:rPr>
              <a:t>It operates using URLs (Uniform Resource Locators) to refer to specific resources that it wants to web server to take action on – like fetching it for display in a browser</a:t>
            </a:r>
          </a:p>
          <a:p>
            <a:r>
              <a:rPr lang="en-AU" sz="2200" dirty="0">
                <a:effectLst/>
              </a:rPr>
              <a:t>HTTP is unencrypted and so is not confidential </a:t>
            </a:r>
          </a:p>
          <a:p>
            <a:endParaRPr lang="en-AU" dirty="0">
              <a:effectLst/>
            </a:endParaRP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3662837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HTTPS/TLS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r>
              <a:rPr lang="en-AU" sz="2200" dirty="0">
                <a:effectLst/>
              </a:rPr>
              <a:t>HTTPS is a secure version of HTTP (hence the S) that initially used SSL (Secure Socket Layer) although this became TLS for Transport Layer Security</a:t>
            </a:r>
          </a:p>
          <a:p>
            <a:pPr lvl="1"/>
            <a:r>
              <a:rPr lang="en-AU" sz="1800" dirty="0">
                <a:effectLst/>
              </a:rPr>
              <a:t>HTTPS is still referred to as SSL</a:t>
            </a:r>
          </a:p>
          <a:p>
            <a:r>
              <a:rPr lang="en-AU" sz="2000" dirty="0">
                <a:effectLst/>
              </a:rPr>
              <a:t>Current version of TLS is 1.3 although 1.2 is still prevalent</a:t>
            </a:r>
          </a:p>
          <a:p>
            <a:r>
              <a:rPr lang="en-AU" sz="2000" dirty="0">
                <a:effectLst/>
              </a:rPr>
              <a:t>TLS makes use of certificates that have the verified identity of the server and the server’s public key</a:t>
            </a:r>
          </a:p>
          <a:p>
            <a:r>
              <a:rPr lang="en-AU" sz="2000" dirty="0">
                <a:effectLst/>
              </a:rPr>
              <a:t>The certificate is verified by a trusted certificate authority. Browsers maintain a list of these that gets updated from time to time</a:t>
            </a:r>
          </a:p>
          <a:p>
            <a:endParaRPr lang="en-AU" dirty="0">
              <a:effectLst/>
            </a:endParaRP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150587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AU" sz="2400" dirty="0"/>
              <a:t>TLS 1.3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endParaRPr lang="en-AU" sz="1500" dirty="0">
              <a:effectLst/>
            </a:endParaRPr>
          </a:p>
          <a:p>
            <a:r>
              <a:rPr lang="en-AU" sz="1500" dirty="0">
                <a:effectLst/>
              </a:rPr>
              <a:t>TLS establishes a connection by exchanging messages to:</a:t>
            </a:r>
          </a:p>
          <a:p>
            <a:pPr lvl="1"/>
            <a:r>
              <a:rPr lang="en-AU" sz="1300" dirty="0">
                <a:effectLst/>
              </a:rPr>
              <a:t>Agree the cipher that will be used</a:t>
            </a:r>
          </a:p>
          <a:p>
            <a:pPr lvl="1"/>
            <a:r>
              <a:rPr lang="en-AU" sz="1300" dirty="0">
                <a:effectLst/>
              </a:rPr>
              <a:t>Which key exchange protocol to use</a:t>
            </a:r>
          </a:p>
          <a:p>
            <a:pPr lvl="1"/>
            <a:r>
              <a:rPr lang="en-AU" sz="1300" dirty="0">
                <a:effectLst/>
              </a:rPr>
              <a:t>Create and share keys</a:t>
            </a:r>
          </a:p>
          <a:p>
            <a:pPr lvl="1"/>
            <a:r>
              <a:rPr lang="en-AU" sz="1300" dirty="0">
                <a:effectLst/>
              </a:rPr>
              <a:t>Check server and client identity through certificates</a:t>
            </a:r>
          </a:p>
          <a:p>
            <a:r>
              <a:rPr lang="en-AU" sz="1500" dirty="0">
                <a:effectLst/>
              </a:rPr>
              <a:t>https://</a:t>
            </a:r>
            <a:r>
              <a:rPr lang="en-AU" sz="1500" dirty="0" err="1">
                <a:effectLst/>
              </a:rPr>
              <a:t>cheapsslsecurity.com</a:t>
            </a:r>
            <a:r>
              <a:rPr lang="en-AU" sz="1500" dirty="0">
                <a:effectLst/>
              </a:rPr>
              <a:t>/blog/tls-1-3-everything-you-need-to-know/</a:t>
            </a:r>
          </a:p>
          <a:p>
            <a:endParaRPr lang="en-AU" sz="1500" dirty="0">
              <a:effectLst/>
            </a:endParaRPr>
          </a:p>
          <a:p>
            <a:endParaRPr lang="en-AU" sz="1500" dirty="0"/>
          </a:p>
        </p:txBody>
      </p:sp>
      <p:pic>
        <p:nvPicPr>
          <p:cNvPr id="11266" name="Picture 2" descr="tls 1.3 handshake">
            <a:extLst>
              <a:ext uri="{FF2B5EF4-FFF2-40B4-BE49-F238E27FC236}">
                <a16:creationId xmlns:a16="http://schemas.microsoft.com/office/drawing/2014/main" id="{9CA79ADE-049B-CB48-9D17-69806CDD9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7351" y="2191756"/>
            <a:ext cx="6161183" cy="248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765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264A8-CD58-F747-B61D-1979EBAE0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640492"/>
          </a:xfrm>
        </p:spPr>
        <p:txBody>
          <a:bodyPr/>
          <a:lstStyle/>
          <a:p>
            <a:r>
              <a:rPr lang="en-AU" dirty="0"/>
              <a:t>Firewalls</a:t>
            </a:r>
          </a:p>
        </p:txBody>
      </p:sp>
      <p:pic>
        <p:nvPicPr>
          <p:cNvPr id="5" name="Content Placeholder 4" descr="Server outline">
            <a:extLst>
              <a:ext uri="{FF2B5EF4-FFF2-40B4-BE49-F238E27FC236}">
                <a16:creationId xmlns:a16="http://schemas.microsoft.com/office/drawing/2014/main" id="{90F2F32E-FC83-294B-AEB7-B02D4FF45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6119" y="4682127"/>
            <a:ext cx="1362718" cy="1362718"/>
          </a:xfrm>
        </p:spPr>
      </p:pic>
      <p:pic>
        <p:nvPicPr>
          <p:cNvPr id="7" name="Graphic 6" descr="Cloud outline">
            <a:extLst>
              <a:ext uri="{FF2B5EF4-FFF2-40B4-BE49-F238E27FC236}">
                <a16:creationId xmlns:a16="http://schemas.microsoft.com/office/drawing/2014/main" id="{70B3727F-576F-654C-9C37-4A29A59586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31774" y="4967416"/>
            <a:ext cx="1280984" cy="1280984"/>
          </a:xfrm>
          <a:prstGeom prst="rect">
            <a:avLst/>
          </a:prstGeom>
        </p:spPr>
      </p:pic>
      <p:pic>
        <p:nvPicPr>
          <p:cNvPr id="9" name="Graphic 8" descr="Programmer female outline">
            <a:extLst>
              <a:ext uri="{FF2B5EF4-FFF2-40B4-BE49-F238E27FC236}">
                <a16:creationId xmlns:a16="http://schemas.microsoft.com/office/drawing/2014/main" id="{0F9F5F28-708A-A740-B830-3D172724AE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75505" y="4490596"/>
            <a:ext cx="914400" cy="914400"/>
          </a:xfrm>
          <a:prstGeom prst="rect">
            <a:avLst/>
          </a:prstGeom>
        </p:spPr>
      </p:pic>
      <p:pic>
        <p:nvPicPr>
          <p:cNvPr id="10" name="Graphic 9" descr="Programmer female outline">
            <a:extLst>
              <a:ext uri="{FF2B5EF4-FFF2-40B4-BE49-F238E27FC236}">
                <a16:creationId xmlns:a16="http://schemas.microsoft.com/office/drawing/2014/main" id="{C87575C4-70EC-3946-81AC-412A615C3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94523" y="3968570"/>
            <a:ext cx="914400" cy="9144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A6D26E-AEEE-204B-9866-A1F2DAAF9190}"/>
              </a:ext>
            </a:extLst>
          </p:cNvPr>
          <p:cNvCxnSpPr>
            <a:cxnSpLocks/>
            <a:stCxn id="10" idx="2"/>
            <a:endCxn id="7" idx="3"/>
          </p:cNvCxnSpPr>
          <p:nvPr/>
        </p:nvCxnSpPr>
        <p:spPr>
          <a:xfrm flipH="1">
            <a:off x="9712758" y="4882970"/>
            <a:ext cx="738965" cy="724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90F927C-8A3E-DC45-A9A9-3DAD356FCB05}"/>
              </a:ext>
            </a:extLst>
          </p:cNvPr>
          <p:cNvCxnSpPr>
            <a:cxnSpLocks/>
          </p:cNvCxnSpPr>
          <p:nvPr/>
        </p:nvCxnSpPr>
        <p:spPr>
          <a:xfrm flipH="1">
            <a:off x="2965018" y="5783938"/>
            <a:ext cx="17305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975D475-65AD-454F-900D-961155813EF0}"/>
              </a:ext>
            </a:extLst>
          </p:cNvPr>
          <p:cNvCxnSpPr>
            <a:cxnSpLocks/>
          </p:cNvCxnSpPr>
          <p:nvPr/>
        </p:nvCxnSpPr>
        <p:spPr>
          <a:xfrm flipH="1">
            <a:off x="2965018" y="5814829"/>
            <a:ext cx="17429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E867257-8B8C-CC4F-881A-4A4C7288B66C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232705" y="5404996"/>
            <a:ext cx="0" cy="350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82F73A6-D94E-4D4D-AA67-ED2C120E43C1}"/>
              </a:ext>
            </a:extLst>
          </p:cNvPr>
          <p:cNvSpPr txBox="1"/>
          <p:nvPr/>
        </p:nvSpPr>
        <p:spPr>
          <a:xfrm>
            <a:off x="6513561" y="4241104"/>
            <a:ext cx="19669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 err="1"/>
              <a:t>www.uwa.edu.au</a:t>
            </a:r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7C417A-39CB-4D4E-8B01-BBC5A2FC2F26}"/>
              </a:ext>
            </a:extLst>
          </p:cNvPr>
          <p:cNvSpPr txBox="1"/>
          <p:nvPr/>
        </p:nvSpPr>
        <p:spPr>
          <a:xfrm>
            <a:off x="4139512" y="4254960"/>
            <a:ext cx="19669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AU" dirty="0" err="1"/>
              <a:t>intranet.uwa.edu.au</a:t>
            </a:r>
            <a:endParaRPr lang="en-AU" dirty="0"/>
          </a:p>
        </p:txBody>
      </p:sp>
      <p:pic>
        <p:nvPicPr>
          <p:cNvPr id="37" name="Content Placeholder 4" descr="Server outline">
            <a:extLst>
              <a:ext uri="{FF2B5EF4-FFF2-40B4-BE49-F238E27FC236}">
                <a16:creationId xmlns:a16="http://schemas.microsoft.com/office/drawing/2014/main" id="{F6CC7E23-1B2B-AB4D-BB8E-73D3CADC1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6068" y="4682127"/>
            <a:ext cx="1362718" cy="136271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15AC92D1-CFA2-A64F-A870-84F8C4226953}"/>
              </a:ext>
            </a:extLst>
          </p:cNvPr>
          <p:cNvGrpSpPr/>
          <p:nvPr/>
        </p:nvGrpSpPr>
        <p:grpSpPr>
          <a:xfrm>
            <a:off x="5779559" y="5314381"/>
            <a:ext cx="914400" cy="914400"/>
            <a:chOff x="5327821" y="5159501"/>
            <a:chExt cx="914400" cy="914400"/>
          </a:xfrm>
        </p:grpSpPr>
        <p:pic>
          <p:nvPicPr>
            <p:cNvPr id="45" name="Graphic 44" descr="Full Brick Wall outline">
              <a:extLst>
                <a:ext uri="{FF2B5EF4-FFF2-40B4-BE49-F238E27FC236}">
                  <a16:creationId xmlns:a16="http://schemas.microsoft.com/office/drawing/2014/main" id="{AD1E50DB-DAEB-F34C-AB21-F8811169F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27821" y="5159501"/>
              <a:ext cx="914400" cy="914400"/>
            </a:xfrm>
            <a:prstGeom prst="rect">
              <a:avLst/>
            </a:prstGeom>
          </p:spPr>
        </p:pic>
        <p:pic>
          <p:nvPicPr>
            <p:cNvPr id="43" name="Graphic 42" descr="Fire outline">
              <a:extLst>
                <a:ext uri="{FF2B5EF4-FFF2-40B4-BE49-F238E27FC236}">
                  <a16:creationId xmlns:a16="http://schemas.microsoft.com/office/drawing/2014/main" id="{26BEA05E-96FF-FD44-B32B-3A8B9E5AD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538128" y="5411713"/>
              <a:ext cx="493785" cy="493785"/>
            </a:xfrm>
            <a:prstGeom prst="rect">
              <a:avLst/>
            </a:prstGeom>
          </p:spPr>
        </p:pic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2162976-83BA-834B-BDCE-C4D10671964F}"/>
              </a:ext>
            </a:extLst>
          </p:cNvPr>
          <p:cNvCxnSpPr>
            <a:cxnSpLocks/>
          </p:cNvCxnSpPr>
          <p:nvPr/>
        </p:nvCxnSpPr>
        <p:spPr>
          <a:xfrm flipH="1" flipV="1">
            <a:off x="7609057" y="5771581"/>
            <a:ext cx="865275" cy="123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AF7CF1E-CB20-134B-A0C8-76AF3F5D68B6}"/>
              </a:ext>
            </a:extLst>
          </p:cNvPr>
          <p:cNvCxnSpPr>
            <a:cxnSpLocks/>
          </p:cNvCxnSpPr>
          <p:nvPr/>
        </p:nvCxnSpPr>
        <p:spPr>
          <a:xfrm flipH="1" flipV="1">
            <a:off x="7609057" y="5802472"/>
            <a:ext cx="865275" cy="123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9911368A-4AD5-7142-9E93-CF8B1E02337B}"/>
              </a:ext>
            </a:extLst>
          </p:cNvPr>
          <p:cNvSpPr txBox="1">
            <a:spLocks/>
          </p:cNvSpPr>
          <p:nvPr/>
        </p:nvSpPr>
        <p:spPr>
          <a:xfrm>
            <a:off x="913795" y="1453004"/>
            <a:ext cx="10353762" cy="433819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1800" dirty="0">
                <a:latin typeface="Speak Pro" panose="020B0504020101020102" pitchFamily="34" charset="0"/>
              </a:rPr>
              <a:t>Firewalls are network devices that apply a set of rules to incoming and outgoing network traffic. </a:t>
            </a:r>
          </a:p>
          <a:p>
            <a:r>
              <a:rPr lang="en-AU" sz="1800" dirty="0">
                <a:latin typeface="Speak Pro" panose="020B0504020101020102" pitchFamily="34" charset="0"/>
              </a:rPr>
              <a:t>The rules are based on IP addresses and ports</a:t>
            </a:r>
          </a:p>
          <a:p>
            <a:r>
              <a:rPr lang="en-AU" sz="1800" dirty="0">
                <a:latin typeface="Speak Pro" panose="020B0504020101020102" pitchFamily="34" charset="0"/>
              </a:rPr>
              <a:t>Firewalls can be used to create secure zones that partition communications from different sets of users</a:t>
            </a:r>
          </a:p>
          <a:p>
            <a:r>
              <a:rPr lang="en-AU" sz="1800" dirty="0">
                <a:latin typeface="Speak Pro" panose="020B0504020101020102" pitchFamily="34" charset="0"/>
              </a:rPr>
              <a:t>For example, Staff and students can access the intranet website</a:t>
            </a:r>
          </a:p>
          <a:p>
            <a:r>
              <a:rPr lang="en-AU" sz="1800" dirty="0">
                <a:latin typeface="Speak Pro" panose="020B0504020101020102" pitchFamily="34" charset="0"/>
              </a:rPr>
              <a:t>Outsiders can access the main UWA website</a:t>
            </a:r>
          </a:p>
          <a:p>
            <a:r>
              <a:rPr lang="en-AU" sz="1800" dirty="0">
                <a:latin typeface="Speak Pro" panose="020B0504020101020102" pitchFamily="34" charset="0"/>
              </a:rPr>
              <a:t>We can control access using routers and firewalls that blocks access to internal sites</a:t>
            </a:r>
          </a:p>
        </p:txBody>
      </p:sp>
    </p:spTree>
    <p:extLst>
      <p:ext uri="{BB962C8B-B14F-4D97-AF65-F5344CB8AC3E}">
        <p14:creationId xmlns:p14="http://schemas.microsoft.com/office/powerpoint/2010/main" val="1710604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VPN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 fontScale="85000" lnSpcReduction="20000"/>
          </a:bodyPr>
          <a:lstStyle/>
          <a:p>
            <a:r>
              <a:rPr lang="en-AU" dirty="0">
                <a:effectLst/>
              </a:rPr>
              <a:t>Virtual Private Network (VPN) software allows a computer on one network to create a direct connection to another network over a secure link</a:t>
            </a:r>
          </a:p>
          <a:p>
            <a:r>
              <a:rPr lang="en-AU" dirty="0">
                <a:effectLst/>
              </a:rPr>
              <a:t>Effectively you get an IP address on the network you have connected to</a:t>
            </a:r>
          </a:p>
          <a:p>
            <a:r>
              <a:rPr lang="en-AU" sz="2200" dirty="0">
                <a:effectLst/>
              </a:rPr>
              <a:t>VPNs can run over a number of different protocols:  e.g. </a:t>
            </a:r>
            <a:r>
              <a:rPr lang="en-AU" sz="2200" dirty="0" err="1">
                <a:effectLst/>
              </a:rPr>
              <a:t>IPSec</a:t>
            </a:r>
            <a:r>
              <a:rPr lang="en-AU" sz="2200" dirty="0">
                <a:effectLst/>
              </a:rPr>
              <a:t>, OpenVPN, IKEv2 and </a:t>
            </a:r>
            <a:r>
              <a:rPr lang="en-AU" sz="2200" dirty="0" err="1">
                <a:effectLst/>
              </a:rPr>
              <a:t>WireGuard</a:t>
            </a:r>
            <a:endParaRPr lang="en-AU" sz="2200" dirty="0">
              <a:effectLst/>
            </a:endParaRPr>
          </a:p>
          <a:p>
            <a:r>
              <a:rPr lang="en-AU" sz="2200" dirty="0">
                <a:effectLst/>
              </a:rPr>
              <a:t>Communications are encrypted and so not visible to anyone inspecting traffic - even to the ISP you are using</a:t>
            </a:r>
            <a:endParaRPr lang="en-AU" sz="2000" dirty="0">
              <a:effectLst/>
            </a:endParaRPr>
          </a:p>
          <a:p>
            <a:r>
              <a:rPr lang="en-AU" sz="2200" dirty="0">
                <a:effectLst/>
              </a:rPr>
              <a:t>Connecting to a network in a different country will make it appear that the computer is in that country</a:t>
            </a:r>
          </a:p>
          <a:p>
            <a:pPr lvl="1"/>
            <a:r>
              <a:rPr lang="en-AU" sz="2000" dirty="0">
                <a:effectLst/>
              </a:rPr>
              <a:t>Location can leak from other sources such as the browser </a:t>
            </a:r>
          </a:p>
          <a:p>
            <a:r>
              <a:rPr lang="en-AU" sz="2200" dirty="0">
                <a:effectLst/>
              </a:rPr>
              <a:t>VPNs provide security through encrypted communication and privacy through the VPN provider not keeping logs</a:t>
            </a:r>
          </a:p>
          <a:p>
            <a:r>
              <a:rPr lang="en-AU" sz="2200" dirty="0">
                <a:effectLst/>
              </a:rPr>
              <a:t>VPNs do not provide anonymity </a:t>
            </a:r>
          </a:p>
          <a:p>
            <a:endParaRPr lang="en-AU" dirty="0">
              <a:effectLst/>
            </a:endParaRP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342483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AU" sz="2400"/>
              <a:t>Tor and The Dark 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r>
              <a:rPr lang="en-AU" sz="1600" dirty="0">
                <a:effectLst/>
              </a:rPr>
              <a:t>Tor (The onion routing project) is software that provides IP anonymity by bouncing encrypted packets over a set of Tor servers called relays or nodes.</a:t>
            </a:r>
          </a:p>
          <a:p>
            <a:r>
              <a:rPr lang="en-AU" sz="1600" dirty="0">
                <a:effectLst/>
              </a:rPr>
              <a:t>The Tor client obtains a set of nodes from a directory server</a:t>
            </a:r>
          </a:p>
          <a:p>
            <a:endParaRPr lang="en-AU" sz="1600" dirty="0">
              <a:effectLst/>
            </a:endParaRPr>
          </a:p>
          <a:p>
            <a:endParaRPr lang="en-AU" sz="1600" dirty="0"/>
          </a:p>
        </p:txBody>
      </p:sp>
      <p:pic>
        <p:nvPicPr>
          <p:cNvPr id="3074" name="Picture 2" descr="How Tor works">
            <a:extLst>
              <a:ext uri="{FF2B5EF4-FFF2-40B4-BE49-F238E27FC236}">
                <a16:creationId xmlns:a16="http://schemas.microsoft.com/office/drawing/2014/main" id="{7AAB9DCD-FEDE-3548-8578-D8D03FF99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7351" y="1464711"/>
            <a:ext cx="6161183" cy="393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9509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AU" sz="2400" dirty="0"/>
              <a:t>How Tor Works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r>
              <a:rPr lang="en-AU" sz="1600" dirty="0">
                <a:effectLst/>
              </a:rPr>
              <a:t>The Tor client decides on a random path through the nodes and encrypts the message with each nodes key</a:t>
            </a:r>
          </a:p>
          <a:p>
            <a:r>
              <a:rPr lang="en-AU" sz="1600" dirty="0">
                <a:effectLst/>
              </a:rPr>
              <a:t>This is the analogy with the onion layers</a:t>
            </a:r>
          </a:p>
          <a:p>
            <a:endParaRPr lang="en-AU" sz="1600" dirty="0">
              <a:effectLst/>
            </a:endParaRPr>
          </a:p>
          <a:p>
            <a:endParaRPr lang="en-AU" sz="1600" dirty="0"/>
          </a:p>
        </p:txBody>
      </p:sp>
      <p:pic>
        <p:nvPicPr>
          <p:cNvPr id="10242" name="Picture 2" descr="Tor circuit step two">
            <a:extLst>
              <a:ext uri="{FF2B5EF4-FFF2-40B4-BE49-F238E27FC236}">
                <a16:creationId xmlns:a16="http://schemas.microsoft.com/office/drawing/2014/main" id="{2F9C8354-D06F-2F48-82FB-F3375FB30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7351" y="1464711"/>
            <a:ext cx="6161183" cy="393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737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7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AU" sz="2400" dirty="0"/>
              <a:t>How Tor Works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r>
              <a:rPr lang="en-AU" sz="1600" dirty="0">
                <a:effectLst/>
              </a:rPr>
              <a:t>Each subsequent site chooses a new path</a:t>
            </a:r>
          </a:p>
          <a:p>
            <a:r>
              <a:rPr lang="en-AU" sz="1600" dirty="0">
                <a:effectLst/>
              </a:rPr>
              <a:t>The server only has a return address of a the exit node</a:t>
            </a:r>
          </a:p>
          <a:p>
            <a:endParaRPr lang="en-AU" sz="1600" dirty="0">
              <a:effectLst/>
            </a:endParaRPr>
          </a:p>
          <a:p>
            <a:endParaRPr lang="en-AU" sz="1600" dirty="0"/>
          </a:p>
        </p:txBody>
      </p:sp>
      <p:pic>
        <p:nvPicPr>
          <p:cNvPr id="5122" name="Picture 2" descr="Tor circuit step three">
            <a:extLst>
              <a:ext uri="{FF2B5EF4-FFF2-40B4-BE49-F238E27FC236}">
                <a16:creationId xmlns:a16="http://schemas.microsoft.com/office/drawing/2014/main" id="{DA3B883A-ABC7-EA4D-B507-7C8105A75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7351" y="1464711"/>
            <a:ext cx="6161183" cy="393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223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Tor Onion (Hidden)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 lnSpcReduction="10000"/>
          </a:bodyPr>
          <a:lstStyle/>
          <a:p>
            <a:r>
              <a:rPr lang="en-AU" dirty="0">
                <a:effectLst/>
              </a:rPr>
              <a:t>Tor uses an address called an onion address to connect to services offered on the Tor network</a:t>
            </a:r>
          </a:p>
          <a:p>
            <a:r>
              <a:rPr lang="en-AU" sz="2200" dirty="0">
                <a:effectLst/>
              </a:rPr>
              <a:t>These addresses are like URLs</a:t>
            </a:r>
          </a:p>
          <a:p>
            <a:r>
              <a:rPr lang="en-AU" sz="2200" dirty="0">
                <a:effectLst/>
              </a:rPr>
              <a:t>The Dark Web is essentially the collection of onion services that are not indexed directly by search engines on the “regular” web</a:t>
            </a:r>
          </a:p>
          <a:p>
            <a:r>
              <a:rPr lang="en-AU" sz="2200" dirty="0">
                <a:effectLst/>
              </a:rPr>
              <a:t>Because of the anonymity provided by Tor and the semi-hidden nature of onion services, many illegal activities have flourished with Dark Markets selling illegal products that are paid for using cryptocurrencies</a:t>
            </a:r>
          </a:p>
          <a:p>
            <a:r>
              <a:rPr lang="en-AU" sz="2200" dirty="0">
                <a:effectLst/>
              </a:rPr>
              <a:t>The anonymity provided by Tor is also of more positive use by activists and those simply wanting to browse the web anonymously</a:t>
            </a:r>
          </a:p>
          <a:p>
            <a:endParaRPr lang="en-AU" dirty="0">
              <a:effectLst/>
            </a:endParaRP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4127380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 69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6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4F01C5-5333-2248-B03B-703C97F7C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4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A unit about </a:t>
            </a:r>
            <a:r>
              <a:rPr lang="en-US" sz="2400" strike="sngStrike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cats</a:t>
            </a:r>
            <a:r>
              <a:rPr lang="en-US" sz="24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 cybersecurity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4A9560-61A7-8541-B04F-4C1E6892BE66}"/>
              </a:ext>
            </a:extLst>
          </p:cNvPr>
          <p:cNvSpPr txBox="1"/>
          <p:nvPr/>
        </p:nvSpPr>
        <p:spPr>
          <a:xfrm>
            <a:off x="1039905" y="2147862"/>
            <a:ext cx="3405573" cy="3499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I Know Where Your Cat Lives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https://</a:t>
            </a:r>
            <a:r>
              <a:rPr lang="en-US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iknowwhereyourcatlives.com</a:t>
            </a: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/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97DCF3-622D-F54A-B093-47CDD6315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425" y="643467"/>
            <a:ext cx="5937034" cy="558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98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AU" dirty="0"/>
              <a:t>Three things</a:t>
            </a:r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0C1E464-F97C-4915-9807-D918B6DFA6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0385385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30010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Computers and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>
                <a:effectLst/>
              </a:rPr>
              <a:t>Although we are focussed on general ideas around Cybersecurity, it is useful to at least have some understanding of computers and the networks they use to communicate over</a:t>
            </a:r>
          </a:p>
          <a:p>
            <a:r>
              <a:rPr lang="en-AU" dirty="0">
                <a:effectLst/>
              </a:rPr>
              <a:t>We will look at the basics of how computer networks operate, especially TCP/IP, the network protocol of the Internet</a:t>
            </a:r>
          </a:p>
          <a:p>
            <a:endParaRPr lang="en-AU" dirty="0">
              <a:effectLst/>
            </a:endParaRP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715186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8"/>
            <a:ext cx="3470310" cy="480090"/>
          </a:xfrm>
        </p:spPr>
        <p:txBody>
          <a:bodyPr anchor="b">
            <a:normAutofit/>
          </a:bodyPr>
          <a:lstStyle/>
          <a:p>
            <a:pPr algn="l"/>
            <a:r>
              <a:rPr lang="en-AU" sz="2400" dirty="0"/>
              <a:t>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1449660"/>
            <a:ext cx="3405573" cy="4197766"/>
          </a:xfrm>
        </p:spPr>
        <p:txBody>
          <a:bodyPr anchor="t">
            <a:normAutofit fontScale="92500" lnSpcReduction="20000"/>
          </a:bodyPr>
          <a:lstStyle/>
          <a:p>
            <a:r>
              <a:rPr lang="en-AU" sz="1600" dirty="0">
                <a:effectLst/>
              </a:rPr>
              <a:t>A network card is responsible for the interface with either a fixed network or with </a:t>
            </a:r>
            <a:r>
              <a:rPr lang="en-AU" sz="1600" dirty="0" err="1">
                <a:effectLst/>
              </a:rPr>
              <a:t>WiFi</a:t>
            </a:r>
            <a:endParaRPr lang="en-AU" sz="1600" dirty="0">
              <a:effectLst/>
            </a:endParaRPr>
          </a:p>
          <a:p>
            <a:r>
              <a:rPr lang="en-AU" sz="1600" dirty="0">
                <a:effectLst/>
              </a:rPr>
              <a:t>Both run TCP/IP which is a layered protocol </a:t>
            </a:r>
          </a:p>
          <a:p>
            <a:r>
              <a:rPr lang="en-AU" sz="1600" dirty="0">
                <a:effectLst/>
              </a:rPr>
              <a:t>Each layer adds information to a packet in order for it to travel over the medium</a:t>
            </a:r>
          </a:p>
          <a:p>
            <a:r>
              <a:rPr lang="en-AU" sz="1600" dirty="0">
                <a:effectLst/>
              </a:rPr>
              <a:t>The Link layer deals with the physical network</a:t>
            </a:r>
          </a:p>
          <a:p>
            <a:r>
              <a:rPr lang="en-AU" sz="1600" dirty="0">
                <a:effectLst/>
              </a:rPr>
              <a:t>Each Network Interface Card (NIC) is assigned a unique number to identify it known as the MAC (Media Access Control) address</a:t>
            </a:r>
          </a:p>
          <a:p>
            <a:pPr lvl="1"/>
            <a:r>
              <a:rPr lang="en-AU" sz="1800" dirty="0">
                <a:effectLst/>
              </a:rPr>
              <a:t>f8:ff:c2:01:fa:e5</a:t>
            </a:r>
          </a:p>
          <a:p>
            <a:pPr marL="36900" indent="0">
              <a:buNone/>
            </a:pPr>
            <a:endParaRPr lang="en-AU" sz="1600" dirty="0">
              <a:effectLst/>
            </a:endParaRPr>
          </a:p>
          <a:p>
            <a:endParaRPr lang="en-AU" sz="1600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232A599-E7D1-D24E-844A-E4987598151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87351" y="1108026"/>
            <a:ext cx="6161183" cy="465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8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00" y="643467"/>
            <a:ext cx="3946393" cy="683528"/>
          </a:xfrm>
        </p:spPr>
        <p:txBody>
          <a:bodyPr>
            <a:normAutofit/>
          </a:bodyPr>
          <a:lstStyle/>
          <a:p>
            <a:pPr algn="l"/>
            <a:r>
              <a:rPr lang="en-AU" sz="3600" dirty="0"/>
              <a:t>IP Addresses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154" y="2644908"/>
            <a:ext cx="9334514" cy="3767043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AU" sz="1600" dirty="0">
                <a:effectLst/>
              </a:rPr>
              <a:t>In the Internet layer, TCP/IP uses IP addresses to identify the machine that is sending, and the machine that is going to receive the packet. The IP address is normally 4 numbers separated by full stops</a:t>
            </a:r>
          </a:p>
          <a:p>
            <a:pPr lvl="1"/>
            <a:r>
              <a:rPr lang="en-AU" sz="1400" dirty="0">
                <a:effectLst/>
              </a:rPr>
              <a:t>130.95.1.119</a:t>
            </a:r>
          </a:p>
          <a:p>
            <a:r>
              <a:rPr lang="en-AU" sz="1600" dirty="0">
                <a:effectLst/>
              </a:rPr>
              <a:t>To make it easier to find addresses, we can use a domain name</a:t>
            </a:r>
          </a:p>
          <a:p>
            <a:pPr lvl="1"/>
            <a:r>
              <a:rPr lang="en-AU" sz="1400" dirty="0">
                <a:effectLst/>
                <a:hlinkClick r:id="rId2"/>
              </a:rPr>
              <a:t>www.uwa.edu.au</a:t>
            </a:r>
            <a:r>
              <a:rPr lang="en-AU" sz="1400" dirty="0">
                <a:effectLst/>
              </a:rPr>
              <a:t>  which translates to13.70.147.206</a:t>
            </a:r>
          </a:p>
          <a:p>
            <a:r>
              <a:rPr lang="en-AU" sz="1600" dirty="0">
                <a:effectLst/>
              </a:rPr>
              <a:t>TCP/IP uses a Domain Name Server (DNS) as a directory to do the translation. The DNS is a service that internet service providers (ISPs) and organisations run to manage their own domain names</a:t>
            </a:r>
          </a:p>
          <a:p>
            <a:r>
              <a:rPr lang="en-AU" sz="1600" dirty="0">
                <a:effectLst/>
              </a:rPr>
              <a:t>Technically, this is IP version 4. There is a newer version IP version 6 (IPv6) which uses a longer address format.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2176063-77C6-0647-9D42-7B2FAF56B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411" y="72685"/>
            <a:ext cx="6430560" cy="257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59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Network Addresses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>
                <a:effectLst/>
              </a:rPr>
              <a:t>An IP address is actually a combination of a network address and a host address.</a:t>
            </a:r>
          </a:p>
          <a:p>
            <a:r>
              <a:rPr lang="en-AU" dirty="0">
                <a:effectLst/>
              </a:rPr>
              <a:t>Computers can directly communicate with each other on a subnetwork without going through a router.</a:t>
            </a:r>
          </a:p>
          <a:p>
            <a:r>
              <a:rPr lang="en-AU" dirty="0">
                <a:effectLst/>
              </a:rPr>
              <a:t>A router connects subnetworks to other networks</a:t>
            </a:r>
          </a:p>
          <a:p>
            <a:r>
              <a:rPr lang="en-AU" dirty="0">
                <a:effectLst/>
              </a:rPr>
              <a:t>Everything running in a home exists on a subnetwork that is connected to the Internet via a router (and a modem)</a:t>
            </a:r>
          </a:p>
          <a:p>
            <a:r>
              <a:rPr lang="en-AU" dirty="0">
                <a:effectLst/>
              </a:rPr>
              <a:t>The network portion of the address is indicated by a notation as follows:</a:t>
            </a:r>
          </a:p>
          <a:p>
            <a:pPr lvl="1"/>
            <a:r>
              <a:rPr lang="en-AU" sz="2200" dirty="0">
                <a:effectLst/>
              </a:rPr>
              <a:t>130.95.1.0/24</a:t>
            </a:r>
          </a:p>
          <a:p>
            <a:pPr lvl="1"/>
            <a:r>
              <a:rPr lang="en-AU" sz="2200" dirty="0">
                <a:effectLst/>
              </a:rPr>
              <a:t>The last byte is the host address and so on this subnet, there can be 254 hosts that can be addressed on this subnet</a:t>
            </a:r>
          </a:p>
          <a:p>
            <a:endParaRPr lang="en-AU" dirty="0">
              <a:effectLst/>
            </a:endParaRP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464205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AU" sz="2400"/>
              <a:t>Routers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 fontScale="92500" lnSpcReduction="10000"/>
          </a:bodyPr>
          <a:lstStyle/>
          <a:p>
            <a:r>
              <a:rPr lang="en-AU" sz="1600" dirty="0">
                <a:effectLst/>
              </a:rPr>
              <a:t>A router is a device that handles forwarding packets to their next destination</a:t>
            </a:r>
          </a:p>
          <a:p>
            <a:r>
              <a:rPr lang="en-AU" sz="1600" dirty="0">
                <a:effectLst/>
              </a:rPr>
              <a:t>TCP/IP packets hop from network to network to get to a particular destination determined by routing tables</a:t>
            </a:r>
          </a:p>
          <a:p>
            <a:r>
              <a:rPr lang="en-AU" sz="1600" dirty="0">
                <a:effectLst/>
              </a:rPr>
              <a:t>Within an organisation may have routers and switches handling multiple subnets</a:t>
            </a:r>
          </a:p>
          <a:p>
            <a:endParaRPr lang="en-AU" sz="1600" dirty="0">
              <a:effectLst/>
            </a:endParaRPr>
          </a:p>
          <a:p>
            <a:r>
              <a:rPr lang="en-AU" sz="1600" dirty="0"/>
              <a:t>https://</a:t>
            </a:r>
            <a:r>
              <a:rPr lang="en-AU" sz="1600" dirty="0" err="1"/>
              <a:t>geotraceroute.com</a:t>
            </a:r>
            <a:endParaRPr lang="en-AU" sz="1600" dirty="0"/>
          </a:p>
        </p:txBody>
      </p:sp>
      <p:pic>
        <p:nvPicPr>
          <p:cNvPr id="5" name="Picture 4" descr="A picture containing image, close&#10;&#10;Description automatically generated">
            <a:extLst>
              <a:ext uri="{FF2B5EF4-FFF2-40B4-BE49-F238E27FC236}">
                <a16:creationId xmlns:a16="http://schemas.microsoft.com/office/drawing/2014/main" id="{2EA80DF9-0C24-174E-9EDC-F86EAB1D5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351" y="684445"/>
            <a:ext cx="6161183" cy="549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84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264A8-CD58-F747-B61D-1979EBAE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Application Ports</a:t>
            </a:r>
          </a:p>
        </p:txBody>
      </p:sp>
      <p:pic>
        <p:nvPicPr>
          <p:cNvPr id="9" name="Graphic 8" descr="Programmer female outline">
            <a:extLst>
              <a:ext uri="{FF2B5EF4-FFF2-40B4-BE49-F238E27FC236}">
                <a16:creationId xmlns:a16="http://schemas.microsoft.com/office/drawing/2014/main" id="{0F9F5F28-708A-A740-B830-3D172724A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9076" y="4559943"/>
            <a:ext cx="914400" cy="914400"/>
          </a:xfrm>
          <a:prstGeom prst="rect">
            <a:avLst/>
          </a:prstGeom>
        </p:spPr>
      </p:pic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9911368A-4AD5-7142-9E93-CF8B1E02337B}"/>
              </a:ext>
            </a:extLst>
          </p:cNvPr>
          <p:cNvSpPr txBox="1">
            <a:spLocks/>
          </p:cNvSpPr>
          <p:nvPr/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1800" dirty="0">
                <a:latin typeface="Speak Pro" panose="020B0504020101020102" pitchFamily="34" charset="0"/>
              </a:rPr>
              <a:t>At the Application layer, TCP/IP decides which application to give a packet to based on an identifier called a port.</a:t>
            </a:r>
          </a:p>
          <a:p>
            <a:r>
              <a:rPr lang="en-AU" sz="1800" dirty="0">
                <a:latin typeface="Speak Pro" panose="020B0504020101020102" pitchFamily="34" charset="0"/>
              </a:rPr>
              <a:t>Ports are numbers between 0 and 65,536</a:t>
            </a:r>
          </a:p>
          <a:p>
            <a:r>
              <a:rPr lang="en-AU" sz="1800" dirty="0">
                <a:latin typeface="Speak Pro" panose="020B0504020101020102" pitchFamily="34" charset="0"/>
              </a:rPr>
              <a:t>A web server like the one on </a:t>
            </a:r>
            <a:r>
              <a:rPr lang="en-AU" sz="1800" dirty="0">
                <a:latin typeface="Speak Pro" panose="020B0504020101020102" pitchFamily="34" charset="0"/>
                <a:hlinkClick r:id="rId4"/>
              </a:rPr>
              <a:t>www.uwa.edu.au</a:t>
            </a:r>
            <a:r>
              <a:rPr lang="en-AU" sz="1800" dirty="0">
                <a:latin typeface="Speak Pro" panose="020B0504020101020102" pitchFamily="34" charset="0"/>
              </a:rPr>
              <a:t> runs on port 443</a:t>
            </a:r>
          </a:p>
          <a:p>
            <a:r>
              <a:rPr lang="en-AU" sz="1800" dirty="0">
                <a:latin typeface="Speak Pro" panose="020B0504020101020102" pitchFamily="34" charset="0"/>
              </a:rPr>
              <a:t>Other applications may offer services on different ports (e.g. File Sharing)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60C9D80-B153-9D4E-A6A2-444094245A1F}"/>
              </a:ext>
            </a:extLst>
          </p:cNvPr>
          <p:cNvGrpSpPr/>
          <p:nvPr/>
        </p:nvGrpSpPr>
        <p:grpSpPr>
          <a:xfrm>
            <a:off x="8014055" y="2680055"/>
            <a:ext cx="4177945" cy="4177945"/>
            <a:chOff x="8270794" y="1866900"/>
            <a:chExt cx="4177945" cy="4177945"/>
          </a:xfrm>
        </p:grpSpPr>
        <p:pic>
          <p:nvPicPr>
            <p:cNvPr id="37" name="Content Placeholder 4" descr="Server outline">
              <a:extLst>
                <a:ext uri="{FF2B5EF4-FFF2-40B4-BE49-F238E27FC236}">
                  <a16:creationId xmlns:a16="http://schemas.microsoft.com/office/drawing/2014/main" id="{F6CC7E23-1B2B-AB4D-BB8E-73D3CADC1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270794" y="1866900"/>
              <a:ext cx="4177945" cy="417794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82F73A6-D94E-4D4D-AA67-ED2C120E43C1}"/>
                </a:ext>
              </a:extLst>
            </p:cNvPr>
            <p:cNvSpPr txBox="1"/>
            <p:nvPr/>
          </p:nvSpPr>
          <p:spPr>
            <a:xfrm>
              <a:off x="9111315" y="3377456"/>
              <a:ext cx="2466845" cy="369332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dirty="0"/>
                <a:t>443 </a:t>
              </a:r>
              <a:r>
                <a:rPr lang="en-AU" dirty="0">
                  <a:sym typeface="Wingdings" pitchFamily="2" charset="2"/>
                </a:rPr>
                <a:t> </a:t>
              </a:r>
              <a:r>
                <a:rPr lang="en-AU" dirty="0" err="1"/>
                <a:t>www.uwa.edu.au</a:t>
              </a:r>
              <a:endParaRPr lang="en-AU" dirty="0"/>
            </a:p>
          </p:txBody>
        </p:sp>
      </p:grp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AF5D526-C7BA-BD47-B590-CEFD46C638CA}"/>
              </a:ext>
            </a:extLst>
          </p:cNvPr>
          <p:cNvCxnSpPr>
            <a:cxnSpLocks/>
          </p:cNvCxnSpPr>
          <p:nvPr/>
        </p:nvCxnSpPr>
        <p:spPr>
          <a:xfrm>
            <a:off x="6106993" y="6027706"/>
            <a:ext cx="240956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3C5751B-D5AC-BC4B-BA99-113D48D5CA22}"/>
              </a:ext>
            </a:extLst>
          </p:cNvPr>
          <p:cNvCxnSpPr>
            <a:cxnSpLocks/>
          </p:cNvCxnSpPr>
          <p:nvPr/>
        </p:nvCxnSpPr>
        <p:spPr>
          <a:xfrm>
            <a:off x="6106992" y="6105965"/>
            <a:ext cx="240956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BC1CC25-257A-9849-9D83-5850095F32B0}"/>
              </a:ext>
            </a:extLst>
          </p:cNvPr>
          <p:cNvSpPr txBox="1"/>
          <p:nvPr/>
        </p:nvSpPr>
        <p:spPr>
          <a:xfrm>
            <a:off x="5477057" y="5538871"/>
            <a:ext cx="33775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AU" dirty="0"/>
              <a:t>https://www.uwa.edu.au:443</a:t>
            </a:r>
          </a:p>
        </p:txBody>
      </p:sp>
    </p:spTree>
    <p:extLst>
      <p:ext uri="{BB962C8B-B14F-4D97-AF65-F5344CB8AC3E}">
        <p14:creationId xmlns:p14="http://schemas.microsoft.com/office/powerpoint/2010/main" val="32992529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243541"/>
      </a:dk2>
      <a:lt2>
        <a:srgbClr val="E4E8E2"/>
      </a:lt2>
      <a:accent1>
        <a:srgbClr val="A629E7"/>
      </a:accent1>
      <a:accent2>
        <a:srgbClr val="6640DC"/>
      </a:accent2>
      <a:accent3>
        <a:srgbClr val="2F4FE7"/>
      </a:accent3>
      <a:accent4>
        <a:srgbClr val="1787D5"/>
      </a:accent4>
      <a:accent5>
        <a:srgbClr val="20B6B5"/>
      </a:accent5>
      <a:accent6>
        <a:srgbClr val="14B973"/>
      </a:accent6>
      <a:hlink>
        <a:srgbClr val="358E9F"/>
      </a:hlink>
      <a:folHlink>
        <a:srgbClr val="7F7F7F"/>
      </a:folHlink>
    </a:clrScheme>
    <a:fontScheme name="Slate">
      <a:majorFont>
        <a:latin typeface="Georgia Pro Cond Ligh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Speak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NoStarch</Template>
  <TotalTime>60831</TotalTime>
  <Words>1200</Words>
  <Application>Microsoft Office PowerPoint</Application>
  <PresentationFormat>Widescreen</PresentationFormat>
  <Paragraphs>99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Calibri</vt:lpstr>
      <vt:lpstr>Georgia Pro Cond Light</vt:lpstr>
      <vt:lpstr>Speak Pro</vt:lpstr>
      <vt:lpstr>Wingdings</vt:lpstr>
      <vt:lpstr>Wingdings 2</vt:lpstr>
      <vt:lpstr>SlateVTI</vt:lpstr>
      <vt:lpstr>CITS1003 Introduction to Cybersecurity [4] Introduction to Computer Networks</vt:lpstr>
      <vt:lpstr>A unit about cats cybersecurity</vt:lpstr>
      <vt:lpstr>Three things</vt:lpstr>
      <vt:lpstr>Computers and Networks</vt:lpstr>
      <vt:lpstr>Networking</vt:lpstr>
      <vt:lpstr>IP Addresses</vt:lpstr>
      <vt:lpstr>Network Addresses</vt:lpstr>
      <vt:lpstr>Routers</vt:lpstr>
      <vt:lpstr>Application Ports</vt:lpstr>
      <vt:lpstr>HTTP</vt:lpstr>
      <vt:lpstr>HTTPS/TLS</vt:lpstr>
      <vt:lpstr>TLS 1.3</vt:lpstr>
      <vt:lpstr>Firewalls</vt:lpstr>
      <vt:lpstr>VPN</vt:lpstr>
      <vt:lpstr>Tor and The Dark Web</vt:lpstr>
      <vt:lpstr>How Tor Works 2</vt:lpstr>
      <vt:lpstr>How Tor Works 3</vt:lpstr>
      <vt:lpstr>Tor Onion (Hidden) Services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CITSXXXX Introduction to Cybersecurity [1] Unit overview</dc:title>
  <dc:creator>David Glance</dc:creator>
  <cp:lastModifiedBy>Robert McKnight</cp:lastModifiedBy>
  <cp:revision>278</cp:revision>
  <dcterms:created xsi:type="dcterms:W3CDTF">2020-01-13T04:26:47Z</dcterms:created>
  <dcterms:modified xsi:type="dcterms:W3CDTF">2025-03-05T06:57:31Z</dcterms:modified>
</cp:coreProperties>
</file>